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96" r:id="rId2"/>
    <p:sldId id="404" r:id="rId3"/>
    <p:sldId id="403" r:id="rId4"/>
    <p:sldId id="258" r:id="rId5"/>
    <p:sldId id="286" r:id="rId6"/>
    <p:sldId id="366" r:id="rId7"/>
    <p:sldId id="353" r:id="rId8"/>
    <p:sldId id="304" r:id="rId9"/>
    <p:sldId id="394" r:id="rId10"/>
    <p:sldId id="392" r:id="rId11"/>
    <p:sldId id="393" r:id="rId12"/>
    <p:sldId id="395" r:id="rId13"/>
    <p:sldId id="356" r:id="rId14"/>
    <p:sldId id="381" r:id="rId15"/>
    <p:sldId id="364" r:id="rId16"/>
    <p:sldId id="358" r:id="rId17"/>
    <p:sldId id="367" r:id="rId18"/>
    <p:sldId id="360" r:id="rId19"/>
    <p:sldId id="357" r:id="rId20"/>
    <p:sldId id="363" r:id="rId21"/>
    <p:sldId id="362" r:id="rId22"/>
    <p:sldId id="361" r:id="rId23"/>
    <p:sldId id="355" r:id="rId24"/>
    <p:sldId id="379" r:id="rId25"/>
    <p:sldId id="287" r:id="rId26"/>
    <p:sldId id="398" r:id="rId27"/>
    <p:sldId id="399" r:id="rId28"/>
    <p:sldId id="400" r:id="rId29"/>
    <p:sldId id="401" r:id="rId30"/>
    <p:sldId id="402" r:id="rId31"/>
    <p:sldId id="365" r:id="rId32"/>
    <p:sldId id="331" r:id="rId33"/>
    <p:sldId id="347" r:id="rId34"/>
    <p:sldId id="40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7" autoAdjust="0"/>
    <p:restoredTop sz="94660"/>
  </p:normalViewPr>
  <p:slideViewPr>
    <p:cSldViewPr>
      <p:cViewPr varScale="1">
        <p:scale>
          <a:sx n="62" d="100"/>
          <a:sy n="62" d="100"/>
        </p:scale>
        <p:origin x="123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581DD-3650-4DF5-BB0F-2C4F1E24D6C3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2038C-7EEE-457E-9873-E3AB2AF04F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51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5-17CC-420E-95B2-C167AA8B3C5F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5B8B-016E-4F4E-8DC5-D5CC9CD2CD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5-17CC-420E-95B2-C167AA8B3C5F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5B8B-016E-4F4E-8DC5-D5CC9CD2CD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5-17CC-420E-95B2-C167AA8B3C5F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5B8B-016E-4F4E-8DC5-D5CC9CD2CD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5-17CC-420E-95B2-C167AA8B3C5F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5B8B-016E-4F4E-8DC5-D5CC9CD2CD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5-17CC-420E-95B2-C167AA8B3C5F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5B8B-016E-4F4E-8DC5-D5CC9CD2CD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5-17CC-420E-95B2-C167AA8B3C5F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5B8B-016E-4F4E-8DC5-D5CC9CD2CD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5-17CC-420E-95B2-C167AA8B3C5F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5B8B-016E-4F4E-8DC5-D5CC9CD2CD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5-17CC-420E-95B2-C167AA8B3C5F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5B8B-016E-4F4E-8DC5-D5CC9CD2CD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5-17CC-420E-95B2-C167AA8B3C5F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5B8B-016E-4F4E-8DC5-D5CC9CD2CD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5-17CC-420E-95B2-C167AA8B3C5F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5B8B-016E-4F4E-8DC5-D5CC9CD2CD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4045-17CC-420E-95B2-C167AA8B3C5F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5B8B-016E-4F4E-8DC5-D5CC9CD2CDF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4045-17CC-420E-95B2-C167AA8B3C5F}" type="datetimeFigureOut">
              <a:rPr lang="en-IN" smtClean="0"/>
              <a:pPr/>
              <a:t>08-07-2022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55B8B-016E-4F4E-8DC5-D5CC9CD2CDF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003232" cy="6237312"/>
          </a:xfrm>
        </p:spPr>
        <p:txBody>
          <a:bodyPr/>
          <a:lstStyle/>
          <a:p>
            <a:pPr>
              <a:buNone/>
            </a:pPr>
            <a:endParaRPr lang="en-I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I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I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b="1" dirty="0">
                <a:solidFill>
                  <a:srgbClr val="FF0000"/>
                </a:solidFill>
              </a:rPr>
              <a:t>			</a:t>
            </a:r>
          </a:p>
          <a:p>
            <a:pPr>
              <a:buNone/>
            </a:pPr>
            <a:r>
              <a:rPr lang="en-IN" b="1" dirty="0">
                <a:solidFill>
                  <a:srgbClr val="FF0000"/>
                </a:solidFill>
              </a:rPr>
              <a:t>			</a:t>
            </a:r>
          </a:p>
          <a:p>
            <a:pPr>
              <a:buNone/>
            </a:pPr>
            <a:r>
              <a:rPr lang="en-IN" b="1" dirty="0">
                <a:solidFill>
                  <a:srgbClr val="FF0000"/>
                </a:solidFill>
              </a:rPr>
              <a:t>                         </a:t>
            </a:r>
          </a:p>
          <a:p>
            <a:pPr>
              <a:buNone/>
            </a:pPr>
            <a:r>
              <a:rPr lang="en-IN" b="1" dirty="0">
                <a:solidFill>
                  <a:srgbClr val="FF0000"/>
                </a:solidFill>
              </a:rPr>
              <a:t>                          PERI-IMPLANTITIS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6378C-3341-2FC9-C5D6-EBDF776ACF33}"/>
              </a:ext>
            </a:extLst>
          </p:cNvPr>
          <p:cNvSpPr txBox="1"/>
          <p:nvPr/>
        </p:nvSpPr>
        <p:spPr>
          <a:xfrm>
            <a:off x="1511660" y="836712"/>
            <a:ext cx="61206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u="sng" dirty="0">
                <a:solidFill>
                  <a:srgbClr val="002060"/>
                </a:solidFill>
                <a:latin typeface="Forte" panose="03060902040502070203" pitchFamily="66" charset="0"/>
              </a:rPr>
              <a:t>RUNGTA COLLEGE OF DENTAL SCIENCES AND RESEARCH,BHILAI</a:t>
            </a:r>
          </a:p>
        </p:txBody>
      </p:sp>
      <p:pic>
        <p:nvPicPr>
          <p:cNvPr id="5" name="Picture 4" descr="rungta logo">
            <a:extLst>
              <a:ext uri="{FF2B5EF4-FFF2-40B4-BE49-F238E27FC236}">
                <a16:creationId xmlns:a16="http://schemas.microsoft.com/office/drawing/2014/main" id="{83D4ABB0-AFF6-9373-6595-1E2B213DA63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010681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9CAB68-F649-5EE5-4877-901FBA44D301}"/>
              </a:ext>
            </a:extLst>
          </p:cNvPr>
          <p:cNvSpPr txBox="1"/>
          <p:nvPr/>
        </p:nvSpPr>
        <p:spPr>
          <a:xfrm>
            <a:off x="1043608" y="454675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Forte" panose="03060902040502070203" pitchFamily="66" charset="0"/>
              </a:rPr>
              <a:t>PRESENTED BY: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Forte" panose="03060902040502070203" pitchFamily="66" charset="0"/>
              </a:rPr>
              <a:t>Dr Sonika Bodhi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Forte" panose="03060902040502070203" pitchFamily="66" charset="0"/>
              </a:rPr>
              <a:t>Reader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Forte" panose="03060902040502070203" pitchFamily="66" charset="0"/>
              </a:rPr>
              <a:t>Dept. of Periodontology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en-IN" sz="2800" b="1" dirty="0">
                <a:solidFill>
                  <a:srgbClr val="C00000"/>
                </a:solidFill>
              </a:rPr>
            </a:br>
            <a:r>
              <a:rPr lang="en-IN" sz="2800" b="1" dirty="0">
                <a:solidFill>
                  <a:srgbClr val="339933"/>
                </a:solidFill>
              </a:rPr>
              <a:t>MODERATE</a:t>
            </a:r>
            <a:r>
              <a:rPr lang="en-IN" sz="2800" b="1" dirty="0">
                <a:solidFill>
                  <a:srgbClr val="C00000"/>
                </a:solidFill>
              </a:rPr>
              <a:t>: PD ≥ 6 mm (bleeding and/or suppuration on probing) Bone loss 25% to 50% of the implant length</a:t>
            </a:r>
            <a:br>
              <a:rPr lang="en-IN" sz="2800" b="1" dirty="0">
                <a:solidFill>
                  <a:srgbClr val="C00000"/>
                </a:solidFill>
              </a:rPr>
            </a:br>
            <a:endParaRPr lang="en-IN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4105994" cy="2634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16832"/>
            <a:ext cx="3282536" cy="2564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4941168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en-IN" sz="2800" b="1" dirty="0">
                <a:solidFill>
                  <a:srgbClr val="C00000"/>
                </a:solidFill>
              </a:rPr>
            </a:br>
            <a:r>
              <a:rPr lang="en-IN" sz="2800" b="1" dirty="0">
                <a:solidFill>
                  <a:srgbClr val="339933"/>
                </a:solidFill>
              </a:rPr>
              <a:t>ADVANCED:</a:t>
            </a:r>
            <a:r>
              <a:rPr lang="en-IN" sz="2800" b="1" dirty="0">
                <a:solidFill>
                  <a:srgbClr val="C00000"/>
                </a:solidFill>
              </a:rPr>
              <a:t> PD ≥ 8 mm (bleeding and/or suppuration on probing) Bone loss &gt; 50% of the implant length</a:t>
            </a:r>
            <a:br>
              <a:rPr lang="en-IN" sz="2800" b="1" dirty="0">
                <a:solidFill>
                  <a:srgbClr val="C00000"/>
                </a:solidFill>
              </a:rPr>
            </a:br>
            <a:endParaRPr lang="en-IN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206205" cy="2720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1944216" cy="314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Normal </a:t>
            </a:r>
            <a:r>
              <a:rPr lang="en-IN" sz="3600" b="1" dirty="0" err="1">
                <a:solidFill>
                  <a:srgbClr val="0070C0"/>
                </a:solidFill>
              </a:rPr>
              <a:t>periodontium</a:t>
            </a:r>
            <a:r>
              <a:rPr lang="en-IN" sz="3600" b="1" dirty="0">
                <a:solidFill>
                  <a:srgbClr val="0070C0"/>
                </a:solidFill>
              </a:rPr>
              <a:t>/</a:t>
            </a:r>
            <a:r>
              <a:rPr lang="en-IN" sz="3600" b="1" dirty="0" err="1">
                <a:solidFill>
                  <a:srgbClr val="0070C0"/>
                </a:solidFill>
              </a:rPr>
              <a:t>peri</a:t>
            </a:r>
            <a:r>
              <a:rPr lang="en-IN" sz="3600" b="1" dirty="0">
                <a:solidFill>
                  <a:srgbClr val="0070C0"/>
                </a:solidFill>
              </a:rPr>
              <a:t>-implant mucosa</a:t>
            </a:r>
          </a:p>
        </p:txBody>
      </p:sp>
      <p:pic>
        <p:nvPicPr>
          <p:cNvPr id="4" name="Content Placeholder 3" descr="en_03f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6772"/>
          <a:stretch>
            <a:fillRect/>
          </a:stretch>
        </p:blipFill>
        <p:spPr>
          <a:xfrm>
            <a:off x="251520" y="2028654"/>
            <a:ext cx="8673856" cy="449669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b="1" dirty="0" err="1">
                <a:solidFill>
                  <a:srgbClr val="C00000"/>
                </a:solidFill>
              </a:rPr>
              <a:t>Etiopathogenesis</a:t>
            </a:r>
            <a:r>
              <a:rPr lang="en-IN" sz="2800" b="1" dirty="0">
                <a:solidFill>
                  <a:srgbClr val="C00000"/>
                </a:solidFill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Due to the </a:t>
            </a:r>
            <a:r>
              <a:rPr lang="en-IN" sz="2800" b="1" dirty="0">
                <a:solidFill>
                  <a:srgbClr val="339933"/>
                </a:solidFill>
              </a:rPr>
              <a:t>reduced </a:t>
            </a:r>
            <a:r>
              <a:rPr lang="en-IN" sz="2800" b="1" dirty="0" err="1">
                <a:solidFill>
                  <a:srgbClr val="339933"/>
                </a:solidFill>
              </a:rPr>
              <a:t>vascularization</a:t>
            </a:r>
            <a:r>
              <a:rPr lang="en-IN" sz="2800" b="1" dirty="0">
                <a:solidFill>
                  <a:srgbClr val="339933"/>
                </a:solidFill>
              </a:rPr>
              <a:t> and parallel orientation of the collagen fibres</a:t>
            </a:r>
            <a:r>
              <a:rPr lang="en-IN" sz="2800" b="1" dirty="0"/>
              <a:t>, </a:t>
            </a:r>
            <a:r>
              <a:rPr lang="en-IN" sz="2800" b="1" dirty="0" err="1"/>
              <a:t>peri</a:t>
            </a:r>
            <a:r>
              <a:rPr lang="en-IN" sz="2800" b="1" dirty="0"/>
              <a:t>-implant tissues are more susceptible for inflammatory disease than periodontal tissues.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This phenomenon can be verified </a:t>
            </a:r>
            <a:r>
              <a:rPr lang="en-IN" sz="2800" b="1" dirty="0" err="1"/>
              <a:t>immunohistochemically</a:t>
            </a:r>
            <a:r>
              <a:rPr lang="en-IN" sz="2800" b="1" dirty="0"/>
              <a:t> through increased formation of inflammatory infiltrate, nitric oxide, VEGF, lymphocytes, leukocytes.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An accumulation of microbes in plaque at the </a:t>
            </a:r>
            <a:r>
              <a:rPr lang="en-IN" sz="2800" b="1" dirty="0" err="1"/>
              <a:t>peri</a:t>
            </a:r>
            <a:r>
              <a:rPr lang="en-IN" sz="2800" b="1" dirty="0"/>
              <a:t>-implant or mucosal margin causes a local inflammation, which is a complex reaction of the body in response to infectious agents.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Inflammatory cells such as macrophages, </a:t>
            </a:r>
            <a:r>
              <a:rPr lang="en-IN" sz="2800" b="1" dirty="0" err="1"/>
              <a:t>neutrophil</a:t>
            </a:r>
            <a:r>
              <a:rPr lang="en-IN" sz="2800" b="1" dirty="0"/>
              <a:t> granulocytes, lymphocytes and plasma cells, provoke considerable tissue damage.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The degradation of connective tissue is followed by bone destruction, which marks the borderline between </a:t>
            </a:r>
            <a:r>
              <a:rPr lang="en-IN" sz="2800" b="1" dirty="0" err="1"/>
              <a:t>periimplant</a:t>
            </a:r>
            <a:r>
              <a:rPr lang="en-IN" sz="2800" b="1" dirty="0"/>
              <a:t> </a:t>
            </a:r>
            <a:r>
              <a:rPr lang="en-IN" sz="2800" b="1" dirty="0" err="1"/>
              <a:t>mucositis</a:t>
            </a:r>
            <a:r>
              <a:rPr lang="en-IN" sz="2800" b="1" dirty="0"/>
              <a:t> and </a:t>
            </a:r>
            <a:r>
              <a:rPr lang="en-IN" sz="2800" b="1" dirty="0" err="1"/>
              <a:t>peri</a:t>
            </a:r>
            <a:r>
              <a:rPr lang="en-IN" sz="2800" b="1" dirty="0"/>
              <a:t>-</a:t>
            </a:r>
            <a:r>
              <a:rPr lang="en-IN" sz="2800" b="1" dirty="0" err="1"/>
              <a:t>implantitis</a:t>
            </a:r>
            <a:r>
              <a:rPr lang="en-IN" sz="2800" b="1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Two primary etiologic factors in </a:t>
            </a:r>
            <a:r>
              <a:rPr lang="en-IN" sz="2800" b="1" dirty="0" err="1"/>
              <a:t>peri</a:t>
            </a:r>
            <a:r>
              <a:rPr lang="en-IN" sz="2800" b="1" dirty="0"/>
              <a:t>-implant marginal bone loss: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N" sz="2800" b="1" dirty="0">
                <a:solidFill>
                  <a:srgbClr val="C00000"/>
                </a:solidFill>
              </a:rPr>
              <a:t>Bacterial infection 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IN" sz="2800" b="1" dirty="0">
                <a:solidFill>
                  <a:srgbClr val="C00000"/>
                </a:solidFill>
              </a:rPr>
              <a:t>Biomechanical overload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b="1" dirty="0">
                <a:solidFill>
                  <a:srgbClr val="0070C0"/>
                </a:solidFill>
              </a:rPr>
              <a:t>MICROBIOLOGIC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C00000"/>
                </a:solidFill>
              </a:rPr>
              <a:t>Healthy </a:t>
            </a:r>
            <a:r>
              <a:rPr lang="en-IN" sz="2800" b="1" dirty="0" err="1">
                <a:solidFill>
                  <a:srgbClr val="C00000"/>
                </a:solidFill>
              </a:rPr>
              <a:t>peri</a:t>
            </a:r>
            <a:r>
              <a:rPr lang="en-IN" sz="2800" b="1" dirty="0">
                <a:solidFill>
                  <a:srgbClr val="C00000"/>
                </a:solidFill>
              </a:rPr>
              <a:t>-implant pockets</a:t>
            </a:r>
            <a:r>
              <a:rPr lang="en-IN" sz="2800" b="1" dirty="0"/>
              <a:t> are characterized by high proportions of </a:t>
            </a:r>
            <a:r>
              <a:rPr lang="en-IN" sz="2800" b="1" dirty="0" err="1"/>
              <a:t>coccoid</a:t>
            </a:r>
            <a:r>
              <a:rPr lang="en-IN" sz="2800" b="1" dirty="0"/>
              <a:t> cells, a low ratio of anaerobic/aerobic species, a low number of Gram-negative species and low detection frequencies for bacteria associated with </a:t>
            </a:r>
            <a:r>
              <a:rPr lang="en-IN" sz="2800" b="1" dirty="0" err="1"/>
              <a:t>periodontitis</a:t>
            </a:r>
            <a:r>
              <a:rPr lang="en-IN" sz="2800" b="1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b="1" dirty="0">
                <a:solidFill>
                  <a:srgbClr val="0070C0"/>
                </a:solidFill>
              </a:rPr>
              <a:t>MICROBIOLOGIC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err="1">
                <a:solidFill>
                  <a:srgbClr val="7030A0"/>
                </a:solidFill>
              </a:rPr>
              <a:t>Quirynen</a:t>
            </a:r>
            <a:r>
              <a:rPr lang="en-IN" sz="2800" b="1" dirty="0">
                <a:solidFill>
                  <a:srgbClr val="7030A0"/>
                </a:solidFill>
              </a:rPr>
              <a:t> et al. (2006), </a:t>
            </a:r>
            <a:r>
              <a:rPr lang="en-IN" sz="2800" b="1" dirty="0"/>
              <a:t>studied early microbial colonization of the “pristine” </a:t>
            </a:r>
            <a:r>
              <a:rPr lang="en-IN" sz="2800" b="1" dirty="0" err="1"/>
              <a:t>peri</a:t>
            </a:r>
            <a:r>
              <a:rPr lang="en-IN" sz="2800" b="1" dirty="0"/>
              <a:t>-implant pocket and reported that a complex </a:t>
            </a:r>
            <a:r>
              <a:rPr lang="en-IN" sz="2800" b="1" dirty="0" err="1"/>
              <a:t>microbiota</a:t>
            </a:r>
            <a:r>
              <a:rPr lang="en-IN" sz="2800" b="1" dirty="0"/>
              <a:t> was established within a week after abutment insertion.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err="1"/>
              <a:t>Peri</a:t>
            </a:r>
            <a:r>
              <a:rPr lang="en-IN" sz="2800" b="1" dirty="0"/>
              <a:t>-</a:t>
            </a:r>
            <a:r>
              <a:rPr lang="en-IN" sz="2800" b="1" dirty="0" err="1"/>
              <a:t>implantitis</a:t>
            </a:r>
            <a:r>
              <a:rPr lang="en-IN" sz="2800" b="1" dirty="0"/>
              <a:t> is a poly-microbial anaerobic infection.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err="1">
                <a:solidFill>
                  <a:srgbClr val="339933"/>
                </a:solidFill>
              </a:rPr>
              <a:t>Prevotella</a:t>
            </a:r>
            <a:r>
              <a:rPr lang="en-IN" sz="2800" b="1" dirty="0">
                <a:solidFill>
                  <a:srgbClr val="339933"/>
                </a:solidFill>
              </a:rPr>
              <a:t> </a:t>
            </a:r>
            <a:r>
              <a:rPr lang="en-IN" sz="2800" b="1" dirty="0" err="1">
                <a:solidFill>
                  <a:srgbClr val="339933"/>
                </a:solidFill>
              </a:rPr>
              <a:t>intermedia</a:t>
            </a:r>
            <a:r>
              <a:rPr lang="en-IN" sz="2800" b="1" dirty="0">
                <a:solidFill>
                  <a:srgbClr val="339933"/>
                </a:solidFill>
              </a:rPr>
              <a:t>, </a:t>
            </a:r>
            <a:r>
              <a:rPr lang="en-IN" sz="2800" b="1" dirty="0" err="1">
                <a:solidFill>
                  <a:srgbClr val="339933"/>
                </a:solidFill>
              </a:rPr>
              <a:t>Prevotella</a:t>
            </a:r>
            <a:r>
              <a:rPr lang="en-IN" sz="2800" b="1" dirty="0">
                <a:solidFill>
                  <a:srgbClr val="339933"/>
                </a:solidFill>
              </a:rPr>
              <a:t> </a:t>
            </a:r>
            <a:r>
              <a:rPr lang="en-IN" sz="2800" b="1" dirty="0" err="1">
                <a:solidFill>
                  <a:srgbClr val="339933"/>
                </a:solidFill>
              </a:rPr>
              <a:t>nigrescens</a:t>
            </a:r>
            <a:r>
              <a:rPr lang="en-IN" sz="2800" b="1" dirty="0">
                <a:solidFill>
                  <a:srgbClr val="339933"/>
                </a:solidFill>
              </a:rPr>
              <a:t>, Streptococcus </a:t>
            </a:r>
            <a:r>
              <a:rPr lang="en-IN" sz="2800" b="1" dirty="0" err="1">
                <a:solidFill>
                  <a:srgbClr val="339933"/>
                </a:solidFill>
              </a:rPr>
              <a:t>constellatus</a:t>
            </a:r>
            <a:r>
              <a:rPr lang="en-IN" sz="2800" b="1" dirty="0">
                <a:solidFill>
                  <a:srgbClr val="339933"/>
                </a:solidFill>
              </a:rPr>
              <a:t>, </a:t>
            </a:r>
            <a:r>
              <a:rPr lang="en-IN" sz="2800" b="1" dirty="0" err="1">
                <a:solidFill>
                  <a:srgbClr val="339933"/>
                </a:solidFill>
              </a:rPr>
              <a:t>Aggregatibacter</a:t>
            </a:r>
            <a:r>
              <a:rPr lang="en-IN" sz="2800" b="1" dirty="0">
                <a:solidFill>
                  <a:srgbClr val="339933"/>
                </a:solidFill>
              </a:rPr>
              <a:t> </a:t>
            </a:r>
            <a:r>
              <a:rPr lang="en-IN" sz="2800" b="1" dirty="0" err="1">
                <a:solidFill>
                  <a:srgbClr val="339933"/>
                </a:solidFill>
              </a:rPr>
              <a:t>actinomycetemcomitans</a:t>
            </a:r>
            <a:r>
              <a:rPr lang="en-IN" sz="2800" b="1" dirty="0">
                <a:solidFill>
                  <a:srgbClr val="339933"/>
                </a:solidFill>
              </a:rPr>
              <a:t>, </a:t>
            </a:r>
            <a:r>
              <a:rPr lang="en-IN" sz="2800" b="1" dirty="0" err="1">
                <a:solidFill>
                  <a:srgbClr val="339933"/>
                </a:solidFill>
              </a:rPr>
              <a:t>Porphyromonas</a:t>
            </a:r>
            <a:r>
              <a:rPr lang="en-IN" sz="2800" b="1" dirty="0">
                <a:solidFill>
                  <a:srgbClr val="339933"/>
                </a:solidFill>
              </a:rPr>
              <a:t> </a:t>
            </a:r>
            <a:r>
              <a:rPr lang="en-IN" sz="2800" b="1" dirty="0" err="1">
                <a:solidFill>
                  <a:srgbClr val="339933"/>
                </a:solidFill>
              </a:rPr>
              <a:t>gingivalis</a:t>
            </a:r>
            <a:r>
              <a:rPr lang="en-IN" sz="2800" b="1" dirty="0">
                <a:solidFill>
                  <a:srgbClr val="339933"/>
                </a:solidFill>
              </a:rPr>
              <a:t>, </a:t>
            </a:r>
            <a:r>
              <a:rPr lang="en-IN" sz="2800" b="1" dirty="0" err="1">
                <a:solidFill>
                  <a:srgbClr val="339933"/>
                </a:solidFill>
              </a:rPr>
              <a:t>Treponema</a:t>
            </a:r>
            <a:r>
              <a:rPr lang="en-IN" sz="2800" b="1" dirty="0">
                <a:solidFill>
                  <a:srgbClr val="339933"/>
                </a:solidFill>
              </a:rPr>
              <a:t> </a:t>
            </a:r>
            <a:r>
              <a:rPr lang="en-IN" sz="2800" b="1" dirty="0" err="1">
                <a:solidFill>
                  <a:srgbClr val="339933"/>
                </a:solidFill>
              </a:rPr>
              <a:t>denticola</a:t>
            </a:r>
            <a:r>
              <a:rPr lang="en-IN" sz="2800" b="1" dirty="0">
                <a:solidFill>
                  <a:srgbClr val="339933"/>
                </a:solidFill>
              </a:rPr>
              <a:t> and </a:t>
            </a:r>
            <a:r>
              <a:rPr lang="en-IN" sz="2800" b="1" dirty="0" err="1">
                <a:solidFill>
                  <a:srgbClr val="339933"/>
                </a:solidFill>
              </a:rPr>
              <a:t>Tannerella</a:t>
            </a:r>
            <a:r>
              <a:rPr lang="en-IN" sz="2800" b="1" dirty="0">
                <a:solidFill>
                  <a:srgbClr val="339933"/>
                </a:solidFill>
              </a:rPr>
              <a:t> forsythia.</a:t>
            </a:r>
            <a:endParaRPr lang="en-IN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In contrast to </a:t>
            </a:r>
            <a:r>
              <a:rPr lang="en-IN" sz="2800" b="1" dirty="0" err="1"/>
              <a:t>periodontitis</a:t>
            </a:r>
            <a:r>
              <a:rPr lang="en-IN" sz="2800" b="1" dirty="0"/>
              <a:t>, </a:t>
            </a:r>
            <a:r>
              <a:rPr lang="en-IN" sz="2800" b="1" dirty="0" err="1"/>
              <a:t>peri-implantitis</a:t>
            </a:r>
            <a:r>
              <a:rPr lang="en-IN" sz="2800" b="1" dirty="0"/>
              <a:t> lesions </a:t>
            </a:r>
            <a:r>
              <a:rPr lang="en-IN" sz="2800" b="1" dirty="0" err="1"/>
              <a:t>harbor</a:t>
            </a:r>
            <a:r>
              <a:rPr lang="en-IN" sz="2800" b="1" dirty="0"/>
              <a:t> bacteria that are not part of the typical </a:t>
            </a:r>
            <a:r>
              <a:rPr lang="en-IN" sz="2800" b="1" dirty="0" err="1"/>
              <a:t>periodontopathic</a:t>
            </a:r>
            <a:r>
              <a:rPr lang="en-IN" sz="2800" b="1" dirty="0"/>
              <a:t> </a:t>
            </a:r>
            <a:r>
              <a:rPr lang="en-IN" sz="2800" b="1" dirty="0" err="1"/>
              <a:t>microbiota</a:t>
            </a:r>
            <a:r>
              <a:rPr lang="en-IN" sz="2800" b="1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In particular, </a:t>
            </a:r>
            <a:r>
              <a:rPr lang="en-IN" sz="2800" b="1" dirty="0">
                <a:solidFill>
                  <a:srgbClr val="C00000"/>
                </a:solidFill>
              </a:rPr>
              <a:t>Staphylococcus </a:t>
            </a:r>
            <a:r>
              <a:rPr lang="en-IN" sz="2800" b="1" dirty="0" err="1">
                <a:solidFill>
                  <a:srgbClr val="C00000"/>
                </a:solidFill>
              </a:rPr>
              <a:t>aureus</a:t>
            </a:r>
            <a:r>
              <a:rPr lang="en-IN" sz="2800" b="1" dirty="0">
                <a:solidFill>
                  <a:srgbClr val="C00000"/>
                </a:solidFill>
              </a:rPr>
              <a:t> </a:t>
            </a:r>
            <a:r>
              <a:rPr lang="en-IN" sz="2800" b="1" dirty="0"/>
              <a:t>appears to play a predominant role for the development of a </a:t>
            </a:r>
            <a:r>
              <a:rPr lang="en-IN" sz="2800" b="1" dirty="0" err="1"/>
              <a:t>peri-implantitis</a:t>
            </a:r>
            <a:r>
              <a:rPr lang="en-IN" sz="2800" b="1" dirty="0"/>
              <a:t>. This bacterium shows an high affinity to titanium...........</a:t>
            </a:r>
            <a:r>
              <a:rPr lang="en-IN" sz="2800" b="1" dirty="0" err="1">
                <a:solidFill>
                  <a:srgbClr val="7030A0"/>
                </a:solidFill>
              </a:rPr>
              <a:t>Salvi</a:t>
            </a:r>
            <a:r>
              <a:rPr lang="en-IN" sz="2800" b="1" dirty="0">
                <a:solidFill>
                  <a:srgbClr val="7030A0"/>
                </a:solidFill>
              </a:rPr>
              <a:t> GE et al 2008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003232" cy="6237312"/>
          </a:xfrm>
        </p:spPr>
        <p:txBody>
          <a:bodyPr/>
          <a:lstStyle/>
          <a:p>
            <a:pPr algn="ctr">
              <a:buNone/>
            </a:pPr>
            <a:r>
              <a:rPr lang="en-IN" b="1" dirty="0">
                <a:solidFill>
                  <a:srgbClr val="FF0000"/>
                </a:solidFill>
              </a:rPr>
              <a:t>SPECIFIC LEARNING OBJECTIVES</a:t>
            </a:r>
          </a:p>
          <a:p>
            <a:pPr>
              <a:buNone/>
            </a:pPr>
            <a:endParaRPr lang="en-I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I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b="1" dirty="0">
                <a:solidFill>
                  <a:srgbClr val="FF0000"/>
                </a:solidFill>
              </a:rPr>
              <a:t>			</a:t>
            </a:r>
          </a:p>
          <a:p>
            <a:pPr>
              <a:buNone/>
            </a:pPr>
            <a:r>
              <a:rPr lang="en-IN" b="1" dirty="0">
                <a:solidFill>
                  <a:srgbClr val="FF0000"/>
                </a:solidFill>
              </a:rPr>
              <a:t>			</a:t>
            </a:r>
            <a:endParaRPr lang="en-IN" dirty="0"/>
          </a:p>
          <a:p>
            <a:pPr>
              <a:buNone/>
            </a:pPr>
            <a:endParaRPr lang="en-IN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77995"/>
              </p:ext>
            </p:extLst>
          </p:nvPr>
        </p:nvGraphicFramePr>
        <p:xfrm>
          <a:off x="15240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IN" sz="18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Desire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IN" sz="18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IN" sz="1800" b="0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Etiopathogenesis</a:t>
                      </a:r>
                      <a:r>
                        <a:rPr lang="en-IN" sz="18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IN" sz="18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Risk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IN" sz="18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IN" sz="18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50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b="1" dirty="0">
                <a:solidFill>
                  <a:srgbClr val="C00000"/>
                </a:solidFill>
              </a:rPr>
              <a:t>Biomechanical Overload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Bone loss at the coronal aspect of implants can result from biomechanical overloading and the resultant </a:t>
            </a:r>
            <a:r>
              <a:rPr lang="en-IN" sz="2800" b="1" dirty="0" err="1"/>
              <a:t>microfractures</a:t>
            </a:r>
            <a:r>
              <a:rPr lang="en-IN" sz="2800" b="1" dirty="0"/>
              <a:t> at the coronal aspect of the implant-bone interface.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The loss of </a:t>
            </a:r>
            <a:r>
              <a:rPr lang="en-IN" sz="2800" b="1" dirty="0" err="1"/>
              <a:t>osseointegration</a:t>
            </a:r>
            <a:r>
              <a:rPr lang="en-IN" sz="2800" b="1" dirty="0"/>
              <a:t> in this region results in apical down growth of epithelium and connective tissue. The speed and degree of loss of implant-bone contact depends upon the frequency and magnitude of the </a:t>
            </a:r>
            <a:r>
              <a:rPr lang="en-IN" sz="2800" b="1" dirty="0" err="1"/>
              <a:t>occlusal</a:t>
            </a:r>
            <a:r>
              <a:rPr lang="en-IN" sz="2800" b="1" dirty="0"/>
              <a:t> loading as well as superimposed </a:t>
            </a:r>
            <a:r>
              <a:rPr lang="en-IN" sz="2800" b="1" dirty="0" err="1"/>
              <a:t>bactrerial</a:t>
            </a:r>
            <a:r>
              <a:rPr lang="en-IN" sz="2800" b="1" dirty="0"/>
              <a:t> invasion.</a:t>
            </a:r>
          </a:p>
          <a:p>
            <a:pPr algn="just">
              <a:lnSpc>
                <a:spcPct val="150000"/>
              </a:lnSpc>
            </a:pPr>
            <a:endParaRPr lang="en-IN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C00000"/>
                </a:solidFill>
              </a:rPr>
              <a:t>The role of over loading is likely to increase in four clinical situations: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The implant is placed in poor quality bone.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 The implant’s position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The patient has a pattern of heavy </a:t>
            </a:r>
            <a:r>
              <a:rPr lang="en-IN" sz="2800" b="1" dirty="0" err="1"/>
              <a:t>occlusal</a:t>
            </a:r>
            <a:r>
              <a:rPr lang="en-IN" sz="2800" b="1" dirty="0"/>
              <a:t> function associated with </a:t>
            </a:r>
            <a:r>
              <a:rPr lang="en-IN" sz="2800" b="1" dirty="0" err="1"/>
              <a:t>parafunction</a:t>
            </a:r>
            <a:r>
              <a:rPr lang="en-IN" sz="2800" b="1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The prosthetic superstructure does not fit the implants precisely.</a:t>
            </a:r>
          </a:p>
          <a:p>
            <a:pPr algn="just">
              <a:lnSpc>
                <a:spcPct val="150000"/>
              </a:lnSpc>
            </a:pPr>
            <a:endParaRPr lang="en-IN" sz="2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1" dirty="0"/>
              <a:t>Smoking with additional significantly higher risk of complications in the presence of an positive combined IL-1 genotype polymorphism.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1" dirty="0"/>
              <a:t> History of </a:t>
            </a:r>
            <a:r>
              <a:rPr lang="en-IN" sz="2800" b="1" dirty="0" err="1"/>
              <a:t>periodontitis</a:t>
            </a:r>
            <a:r>
              <a:rPr lang="en-IN" sz="2800" b="1" dirty="0"/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1" dirty="0"/>
              <a:t> Poor oral hygiene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1" dirty="0"/>
              <a:t> Systemic diseases (e.g. diabetes mellitus, cardiovascular disease, </a:t>
            </a:r>
            <a:r>
              <a:rPr lang="en-IN" sz="2800" b="1" dirty="0" err="1"/>
              <a:t>immunosuppression</a:t>
            </a:r>
            <a:r>
              <a:rPr lang="en-IN" sz="2800" b="1" dirty="0"/>
              <a:t>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1" dirty="0"/>
              <a:t>Iatrogenic causes (e.g. “</a:t>
            </a:r>
            <a:r>
              <a:rPr lang="en-IN" sz="2800" b="1" dirty="0" err="1"/>
              <a:t>cementitis</a:t>
            </a:r>
            <a:r>
              <a:rPr lang="en-IN" sz="2800" b="1" dirty="0"/>
              <a:t>”).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1" dirty="0"/>
              <a:t> Soft tissue defects or poor-quality soft tissue at the area of implantation (e.g. lack of keratinized </a:t>
            </a:r>
            <a:r>
              <a:rPr lang="en-IN" sz="2800" b="1" dirty="0" err="1"/>
              <a:t>gingiva</a:t>
            </a:r>
            <a:r>
              <a:rPr lang="en-IN" sz="2800" b="1" dirty="0"/>
              <a:t>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1" dirty="0"/>
              <a:t> History of one or more failures of implants.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1" dirty="0"/>
              <a:t>Alcohol consumption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b="1" dirty="0"/>
              <a:t>Implant surfaces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err="1"/>
              <a:t>Peri</a:t>
            </a:r>
            <a:r>
              <a:rPr lang="en-IN" sz="2800" b="1" dirty="0"/>
              <a:t>-implant probing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Bleeding on probing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PICF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Microbial testing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Radiographic evaluation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Suppuration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Mobility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C00000"/>
                </a:solidFill>
              </a:rPr>
              <a:t>TREATMENT </a:t>
            </a:r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The indication for the appropriate treatment strategy has been demonstrated in patient studies leading to the development of the “</a:t>
            </a:r>
            <a:r>
              <a:rPr lang="en-IN" sz="2800" b="1" dirty="0">
                <a:solidFill>
                  <a:srgbClr val="339933"/>
                </a:solidFill>
              </a:rPr>
              <a:t>cumulative interceptive supportive therapy (CIST)”</a:t>
            </a:r>
            <a:r>
              <a:rPr lang="en-IN" sz="2800" b="1" dirty="0"/>
              <a:t> concept. In </a:t>
            </a:r>
            <a:r>
              <a:rPr lang="en-IN" sz="2800" b="1" dirty="0">
                <a:solidFill>
                  <a:srgbClr val="7030A0"/>
                </a:solidFill>
              </a:rPr>
              <a:t>2004</a:t>
            </a:r>
            <a:r>
              <a:rPr lang="en-IN" sz="2800" b="1" dirty="0"/>
              <a:t> it was modified and called </a:t>
            </a:r>
            <a:r>
              <a:rPr lang="en-IN" sz="2800" b="1" dirty="0">
                <a:solidFill>
                  <a:srgbClr val="7030A0"/>
                </a:solidFill>
              </a:rPr>
              <a:t>AKUT-concept by Lang et al.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The basis of this concept is a regular recall of the implanted patient and repeated assessment of plaque, bleeding, suppuration, pockets and radiological evidence of bone loss.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737788"/>
          <a:ext cx="8229600" cy="54995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6164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Result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Therapy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164">
                <a:tc>
                  <a:txBody>
                    <a:bodyPr/>
                    <a:lstStyle/>
                    <a:p>
                      <a:pPr algn="ctr"/>
                      <a:endParaRPr lang="en-I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Pocket depth (PD) &lt; 3 mm, no plaque or bleeding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No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164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PD &lt; 3 mm, plaque and/ or bleeding on probing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Mechanically cleaning, polishing, oral hygiene</a:t>
                      </a:r>
                      <a:r>
                        <a:rPr lang="en-IN" sz="2800" b="1" baseline="0" dirty="0"/>
                        <a:t> </a:t>
                      </a:r>
                      <a:r>
                        <a:rPr lang="en-IN" sz="2800" b="1" dirty="0"/>
                        <a:t>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C00000"/>
                </a:solidFill>
              </a:rPr>
              <a:t>Surgical therapy</a:t>
            </a:r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IN" sz="28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9552" y="620688"/>
          <a:ext cx="8229600" cy="56166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Result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Therapy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PD 4-5 mm, </a:t>
                      </a:r>
                      <a:r>
                        <a:rPr lang="en-IN" sz="2400" dirty="0" err="1"/>
                        <a:t>radiologically</a:t>
                      </a:r>
                      <a:r>
                        <a:rPr lang="en-IN" sz="2400" dirty="0"/>
                        <a:t> no bone loss.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Mechanically cleaning, polishing, oral hygienic instructions plus local </a:t>
                      </a:r>
                      <a:r>
                        <a:rPr lang="en-IN" dirty="0" err="1"/>
                        <a:t>antiinfective</a:t>
                      </a:r>
                      <a:r>
                        <a:rPr lang="en-IN" dirty="0"/>
                        <a:t> therapy (e.g. CHX)</a:t>
                      </a:r>
                      <a:endParaRPr lang="en-I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PD &gt; 5 mm, </a:t>
                      </a:r>
                      <a:r>
                        <a:rPr lang="en-IN" sz="2400" dirty="0" err="1"/>
                        <a:t>radiologically</a:t>
                      </a:r>
                      <a:r>
                        <a:rPr lang="en-IN" sz="2400" dirty="0"/>
                        <a:t> bone loss &lt; 2 mm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Mechanically cleaning, polishing, microbiological test, local and systemic </a:t>
                      </a:r>
                      <a:r>
                        <a:rPr lang="en-IN" dirty="0" err="1"/>
                        <a:t>antiinfective</a:t>
                      </a:r>
                      <a:r>
                        <a:rPr lang="en-IN" dirty="0"/>
                        <a:t> therapy</a:t>
                      </a:r>
                      <a:endParaRPr lang="en-IN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0"/>
            <a:ext cx="8003232" cy="6237312"/>
          </a:xfrm>
        </p:spPr>
        <p:txBody>
          <a:bodyPr/>
          <a:lstStyle/>
          <a:p>
            <a:pPr algn="ctr">
              <a:buNone/>
            </a:pPr>
            <a:r>
              <a:rPr lang="en-IN" sz="3600" b="1" dirty="0">
                <a:solidFill>
                  <a:srgbClr val="FF0000"/>
                </a:solidFill>
              </a:rPr>
              <a:t>CONTENTS</a:t>
            </a:r>
          </a:p>
          <a:p>
            <a:pPr>
              <a:buFont typeface="Wingdings" pitchFamily="2" charset="2"/>
              <a:buChar char="§"/>
            </a:pPr>
            <a:r>
              <a:rPr lang="en-IN" b="1" i="1" dirty="0"/>
              <a:t>Introduction</a:t>
            </a:r>
          </a:p>
          <a:p>
            <a:pPr>
              <a:buFont typeface="Wingdings" pitchFamily="2" charset="2"/>
              <a:buChar char="§"/>
            </a:pPr>
            <a:r>
              <a:rPr lang="en-IN" b="1" i="1" dirty="0"/>
              <a:t>Classification</a:t>
            </a:r>
          </a:p>
          <a:p>
            <a:pPr>
              <a:buFont typeface="Wingdings" pitchFamily="2" charset="2"/>
              <a:buChar char="§"/>
            </a:pPr>
            <a:r>
              <a:rPr lang="en-IN" b="1" i="1" dirty="0" err="1"/>
              <a:t>Etiopathogenesis</a:t>
            </a:r>
            <a:r>
              <a:rPr lang="en-IN" b="1" i="1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IN" b="1" i="1" dirty="0"/>
              <a:t>Risk factors</a:t>
            </a:r>
          </a:p>
          <a:p>
            <a:pPr>
              <a:buFont typeface="Wingdings" pitchFamily="2" charset="2"/>
              <a:buChar char="§"/>
            </a:pPr>
            <a:r>
              <a:rPr lang="en-IN" b="1" i="1" dirty="0"/>
              <a:t>Diagnosis</a:t>
            </a:r>
          </a:p>
          <a:p>
            <a:pPr>
              <a:buFont typeface="Wingdings" pitchFamily="2" charset="2"/>
              <a:buChar char="§"/>
            </a:pPr>
            <a:r>
              <a:rPr lang="en-IN" b="1" i="1" dirty="0"/>
              <a:t>Management </a:t>
            </a:r>
          </a:p>
          <a:p>
            <a:pPr>
              <a:buFont typeface="Wingdings" pitchFamily="2" charset="2"/>
              <a:buChar char="§"/>
            </a:pPr>
            <a:r>
              <a:rPr lang="en-IN" b="1" i="1" dirty="0"/>
              <a:t>Summary</a:t>
            </a:r>
          </a:p>
          <a:p>
            <a:pPr>
              <a:buFont typeface="Wingdings" pitchFamily="2" charset="2"/>
              <a:buChar char="§"/>
            </a:pPr>
            <a:r>
              <a:rPr lang="en-IN" b="1" i="1" dirty="0"/>
              <a:t>References </a:t>
            </a:r>
          </a:p>
          <a:p>
            <a:pPr>
              <a:buFont typeface="Wingdings" pitchFamily="2" charset="2"/>
              <a:buChar char="§"/>
            </a:pPr>
            <a:endParaRPr lang="en-IN" b="1" i="1" dirty="0"/>
          </a:p>
          <a:p>
            <a:pPr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4387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IN" sz="28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9552" y="1124744"/>
          <a:ext cx="8229600" cy="32744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6164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Result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Therapy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164"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/>
                        <a:t>PD &gt; 5 mm, </a:t>
                      </a:r>
                      <a:r>
                        <a:rPr lang="en-IN" sz="2800" b="1" dirty="0" err="1"/>
                        <a:t>radiologically</a:t>
                      </a:r>
                      <a:r>
                        <a:rPr lang="en-IN" sz="2800" b="1" dirty="0"/>
                        <a:t> bone loss &gt; 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dirty="0" err="1"/>
                        <a:t>Resective</a:t>
                      </a:r>
                      <a:r>
                        <a:rPr lang="en-IN" sz="2800" b="1" dirty="0"/>
                        <a:t> or regenerative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b="1" i="1" dirty="0">
                <a:solidFill>
                  <a:srgbClr val="C00000"/>
                </a:solidFill>
              </a:rPr>
              <a:t>Nonsurgical therapy</a:t>
            </a:r>
          </a:p>
          <a:p>
            <a:pPr lvl="1" algn="just">
              <a:lnSpc>
                <a:spcPct val="150000"/>
              </a:lnSpc>
            </a:pPr>
            <a:r>
              <a:rPr lang="en-IN" b="1" i="1" dirty="0">
                <a:solidFill>
                  <a:srgbClr val="339933"/>
                </a:solidFill>
              </a:rPr>
              <a:t>Local debridement</a:t>
            </a:r>
          </a:p>
          <a:p>
            <a:pPr lvl="1" algn="just">
              <a:lnSpc>
                <a:spcPct val="150000"/>
              </a:lnSpc>
            </a:pPr>
            <a:r>
              <a:rPr lang="en-IN" b="1" i="1" dirty="0">
                <a:solidFill>
                  <a:srgbClr val="339933"/>
                </a:solidFill>
              </a:rPr>
              <a:t>Implant surface decontamination</a:t>
            </a:r>
          </a:p>
          <a:p>
            <a:pPr lvl="1" algn="just">
              <a:lnSpc>
                <a:spcPct val="150000"/>
              </a:lnSpc>
            </a:pPr>
            <a:r>
              <a:rPr lang="en-IN" b="1" i="1" dirty="0">
                <a:solidFill>
                  <a:srgbClr val="339933"/>
                </a:solidFill>
              </a:rPr>
              <a:t>Anti-infective therapy</a:t>
            </a:r>
          </a:p>
          <a:p>
            <a:pPr lvl="1" algn="just">
              <a:lnSpc>
                <a:spcPct val="150000"/>
              </a:lnSpc>
            </a:pPr>
            <a:r>
              <a:rPr lang="en-IN" b="1" i="1" dirty="0">
                <a:solidFill>
                  <a:srgbClr val="339933"/>
                </a:solidFill>
              </a:rPr>
              <a:t>Laser-assisted treatment of </a:t>
            </a:r>
            <a:r>
              <a:rPr lang="en-IN" b="1" i="1" dirty="0" err="1">
                <a:solidFill>
                  <a:srgbClr val="339933"/>
                </a:solidFill>
              </a:rPr>
              <a:t>peri-implantitis</a:t>
            </a:r>
            <a:endParaRPr lang="en-IN" b="1" i="1" dirty="0">
              <a:solidFill>
                <a:srgbClr val="339933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IN" b="1" i="1" dirty="0">
                <a:solidFill>
                  <a:srgbClr val="339933"/>
                </a:solidFill>
              </a:rPr>
              <a:t>Photodynamic therapy</a:t>
            </a:r>
          </a:p>
          <a:p>
            <a:pPr algn="just">
              <a:lnSpc>
                <a:spcPct val="150000"/>
              </a:lnSpc>
            </a:pPr>
            <a:r>
              <a:rPr lang="en-IN" b="1" i="1" dirty="0">
                <a:solidFill>
                  <a:srgbClr val="C00000"/>
                </a:solidFill>
              </a:rPr>
              <a:t>Surgical therapy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C00000"/>
                </a:solidFill>
              </a:rPr>
              <a:t>Surgical therapy</a:t>
            </a:r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The surgical therapy combines the concepts of the already mentioned non-surgical therapy with those of </a:t>
            </a:r>
            <a:r>
              <a:rPr lang="en-IN" sz="2800" b="1" dirty="0" err="1"/>
              <a:t>resective</a:t>
            </a:r>
            <a:r>
              <a:rPr lang="en-IN" sz="2800" b="1" dirty="0"/>
              <a:t> and/or regenerative procedures.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>
                <a:solidFill>
                  <a:srgbClr val="339933"/>
                </a:solidFill>
              </a:rPr>
              <a:t>Classification of the morphology of </a:t>
            </a:r>
            <a:r>
              <a:rPr lang="en-IN" sz="2800" b="1" dirty="0" err="1">
                <a:solidFill>
                  <a:srgbClr val="339933"/>
                </a:solidFill>
              </a:rPr>
              <a:t>peri</a:t>
            </a:r>
            <a:r>
              <a:rPr lang="en-IN" sz="2800" b="1" dirty="0">
                <a:solidFill>
                  <a:srgbClr val="339933"/>
                </a:solidFill>
              </a:rPr>
              <a:t>-implant lesions was important </a:t>
            </a:r>
            <a:r>
              <a:rPr lang="en-IN" sz="2800" b="1" dirty="0"/>
              <a:t>for choosing a reliable type of bone regeneration and for prognosis of surgical therapy of </a:t>
            </a:r>
            <a:r>
              <a:rPr lang="en-IN" sz="2800" b="1" dirty="0" err="1"/>
              <a:t>periimplantitis</a:t>
            </a:r>
            <a:r>
              <a:rPr lang="en-IN" sz="2800" b="1" dirty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en-IN" sz="2800" b="1" dirty="0"/>
          </a:p>
          <a:p>
            <a:pPr algn="just">
              <a:lnSpc>
                <a:spcPct val="150000"/>
              </a:lnSpc>
            </a:pPr>
            <a:endParaRPr lang="en-IN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Prognosis of the affected implant will be contingent upon early detection and treatment of </a:t>
            </a:r>
            <a:r>
              <a:rPr lang="en-IN" sz="2800" b="1" dirty="0" err="1"/>
              <a:t>peri</a:t>
            </a:r>
            <a:r>
              <a:rPr lang="en-IN" sz="2800" b="1" dirty="0"/>
              <a:t>-implant </a:t>
            </a:r>
            <a:r>
              <a:rPr lang="en-IN" sz="2800" b="1" dirty="0" err="1"/>
              <a:t>mucositis</a:t>
            </a:r>
            <a:r>
              <a:rPr lang="en-IN" sz="2800" b="1" dirty="0"/>
              <a:t> and </a:t>
            </a:r>
            <a:r>
              <a:rPr lang="en-IN" sz="2800" b="1" dirty="0" err="1"/>
              <a:t>peri</a:t>
            </a:r>
            <a:r>
              <a:rPr lang="en-IN" sz="2800" b="1" dirty="0"/>
              <a:t>-</a:t>
            </a:r>
            <a:r>
              <a:rPr lang="en-IN" sz="2800" b="1" dirty="0" err="1"/>
              <a:t>implantitis</a:t>
            </a:r>
            <a:r>
              <a:rPr lang="en-IN" sz="2800" b="1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800" b="1" dirty="0"/>
              <a:t>Differentiating </a:t>
            </a:r>
            <a:r>
              <a:rPr lang="en-IN" sz="2800" b="1" dirty="0" err="1"/>
              <a:t>peri</a:t>
            </a:r>
            <a:r>
              <a:rPr lang="en-IN" sz="2800" b="1" dirty="0"/>
              <a:t>-</a:t>
            </a:r>
            <a:r>
              <a:rPr lang="en-IN" sz="2800" b="1" dirty="0" err="1"/>
              <a:t>implantitis</a:t>
            </a:r>
            <a:r>
              <a:rPr lang="en-IN" sz="2800" b="1" dirty="0"/>
              <a:t> with and without pus formation is an important criteria that influences the outcome of non-surgical and surgical therapy.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Newman MG, Takei HH, </a:t>
            </a:r>
            <a:r>
              <a:rPr lang="en-US" sz="2800" dirty="0" err="1"/>
              <a:t>Klokkevold</a:t>
            </a:r>
            <a:r>
              <a:rPr lang="en-US" sz="2800" dirty="0"/>
              <a:t> PR, Carranza FA. Carranza’s clinical periodontology, 10th ed. Saunders Elsevier; 2007.</a:t>
            </a:r>
          </a:p>
          <a:p>
            <a:pPr algn="just"/>
            <a:r>
              <a:rPr lang="en-US" sz="2800" dirty="0" err="1"/>
              <a:t>Lindhe</a:t>
            </a:r>
            <a:r>
              <a:rPr lang="en-US" sz="2800" dirty="0"/>
              <a:t> J, Lang NP and </a:t>
            </a:r>
            <a:r>
              <a:rPr lang="en-US" sz="2800" dirty="0" err="1"/>
              <a:t>Karring</a:t>
            </a:r>
            <a:r>
              <a:rPr lang="en-US" sz="2800" dirty="0"/>
              <a:t> T. Clinical Periodontology and Implant Dentistry. 6th ed. Oxford (UK): Blackwell Publishing Ltd.; 2015.</a:t>
            </a:r>
          </a:p>
          <a:p>
            <a:pPr algn="just"/>
            <a:r>
              <a:rPr lang="en-US" sz="2800" dirty="0"/>
              <a:t>Newman MG, Takei HH, </a:t>
            </a:r>
            <a:r>
              <a:rPr lang="en-US" sz="2800" dirty="0" err="1"/>
              <a:t>Klokkevold</a:t>
            </a:r>
            <a:r>
              <a:rPr lang="en-US" sz="2800" dirty="0"/>
              <a:t> PR, Carranza FA. Carranza’s clinical periodontology, 13th ed. </a:t>
            </a:r>
            <a:r>
              <a:rPr lang="en-US" sz="2800"/>
              <a:t>Saunders Elsevier; 2018.</a:t>
            </a:r>
          </a:p>
          <a:p>
            <a:pPr algn="just">
              <a:lnSpc>
                <a:spcPct val="150000"/>
              </a:lnSpc>
            </a:pP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00375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b="1" dirty="0"/>
              <a:t>		</a:t>
            </a:r>
            <a:r>
              <a:rPr lang="en-IN" sz="2800" b="1" dirty="0" err="1"/>
              <a:t>Peri</a:t>
            </a:r>
            <a:r>
              <a:rPr lang="en-IN" sz="2800" b="1" dirty="0"/>
              <a:t>-implant disease following successful integration of an </a:t>
            </a:r>
            <a:r>
              <a:rPr lang="en-IN" sz="2800" b="1" dirty="0" err="1"/>
              <a:t>endosseous</a:t>
            </a:r>
            <a:r>
              <a:rPr lang="en-IN" sz="2800" b="1" dirty="0"/>
              <a:t> implant is the result of an imbalance between bacterial load and host defence.</a:t>
            </a:r>
          </a:p>
        </p:txBody>
      </p:sp>
      <p:pic>
        <p:nvPicPr>
          <p:cNvPr id="4" name="Picture 3" descr="f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73016"/>
            <a:ext cx="2562225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At the first European Workshop on </a:t>
            </a:r>
            <a:r>
              <a:rPr lang="en-IN" sz="2800" b="1" dirty="0" err="1"/>
              <a:t>Periodontology</a:t>
            </a:r>
            <a:r>
              <a:rPr lang="en-IN" sz="2800" b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err="1">
                <a:solidFill>
                  <a:srgbClr val="C00000"/>
                </a:solidFill>
              </a:rPr>
              <a:t>Peri</a:t>
            </a:r>
            <a:r>
              <a:rPr lang="en-IN" sz="2800" b="1" dirty="0">
                <a:solidFill>
                  <a:srgbClr val="C00000"/>
                </a:solidFill>
              </a:rPr>
              <a:t>-implant </a:t>
            </a:r>
            <a:r>
              <a:rPr lang="en-IN" sz="2800" b="1" dirty="0" err="1">
                <a:solidFill>
                  <a:srgbClr val="C00000"/>
                </a:solidFill>
              </a:rPr>
              <a:t>mucositis</a:t>
            </a:r>
            <a:r>
              <a:rPr lang="en-IN" sz="2800" b="1" dirty="0">
                <a:solidFill>
                  <a:srgbClr val="C00000"/>
                </a:solidFill>
              </a:rPr>
              <a:t> </a:t>
            </a:r>
            <a:r>
              <a:rPr lang="en-IN" sz="2800" b="1" dirty="0"/>
              <a:t>was defined as reversible inflammatory changes of the </a:t>
            </a:r>
            <a:r>
              <a:rPr lang="en-IN" sz="2800" b="1" dirty="0" err="1"/>
              <a:t>peri</a:t>
            </a:r>
            <a:r>
              <a:rPr lang="en-IN" sz="2800" b="1" dirty="0"/>
              <a:t>-implant soft tissues without any bone loss.</a:t>
            </a:r>
          </a:p>
        </p:txBody>
      </p:sp>
      <p:pic>
        <p:nvPicPr>
          <p:cNvPr id="4" name="Picture 3" descr="DSC_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429000"/>
            <a:ext cx="443959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The term </a:t>
            </a:r>
            <a:r>
              <a:rPr lang="en-IN" sz="2800" b="1" dirty="0" err="1"/>
              <a:t>peri-implantitis</a:t>
            </a:r>
            <a:r>
              <a:rPr lang="en-IN" sz="2800" b="1" dirty="0"/>
              <a:t> was introduced by </a:t>
            </a:r>
            <a:r>
              <a:rPr lang="en-IN" sz="2800" b="1" dirty="0" err="1">
                <a:solidFill>
                  <a:srgbClr val="7030A0"/>
                </a:solidFill>
              </a:rPr>
              <a:t>Mombelli</a:t>
            </a:r>
            <a:r>
              <a:rPr lang="en-IN" sz="2800" b="1" dirty="0">
                <a:solidFill>
                  <a:srgbClr val="7030A0"/>
                </a:solidFill>
              </a:rPr>
              <a:t> et al. (1987)</a:t>
            </a:r>
            <a:r>
              <a:rPr lang="en-IN" sz="2800" b="1" dirty="0"/>
              <a:t>, who in a study on the </a:t>
            </a:r>
            <a:r>
              <a:rPr lang="en-IN" sz="2800" b="1" dirty="0" err="1"/>
              <a:t>microbiota</a:t>
            </a:r>
            <a:r>
              <a:rPr lang="en-IN" sz="2800" b="1" dirty="0"/>
              <a:t> at implants with and without bone loss concluded that “</a:t>
            </a:r>
            <a:r>
              <a:rPr lang="en-IN" sz="2800" b="1" dirty="0" err="1">
                <a:solidFill>
                  <a:srgbClr val="C00000"/>
                </a:solidFill>
              </a:rPr>
              <a:t>peri-implantitis</a:t>
            </a:r>
            <a:r>
              <a:rPr lang="en-IN" sz="2800" b="1" dirty="0">
                <a:solidFill>
                  <a:srgbClr val="C00000"/>
                </a:solidFill>
              </a:rPr>
              <a:t> can be regarded as a site specific infection which yields many features in common with chronic </a:t>
            </a:r>
            <a:r>
              <a:rPr lang="en-IN" sz="2800" b="1" dirty="0" err="1">
                <a:solidFill>
                  <a:srgbClr val="C00000"/>
                </a:solidFill>
              </a:rPr>
              <a:t>periodontitis</a:t>
            </a:r>
            <a:r>
              <a:rPr lang="en-IN" sz="2800" b="1" dirty="0"/>
              <a:t>”.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err="1">
                <a:solidFill>
                  <a:srgbClr val="C00000"/>
                </a:solidFill>
              </a:rPr>
              <a:t>Peri-implantitis</a:t>
            </a:r>
            <a:r>
              <a:rPr lang="en-IN" sz="2800" b="1" dirty="0">
                <a:solidFill>
                  <a:srgbClr val="C00000"/>
                </a:solidFill>
              </a:rPr>
              <a:t> </a:t>
            </a:r>
            <a:r>
              <a:rPr lang="en-IN" sz="2800" b="1" dirty="0"/>
              <a:t>was defined as an inflammatory process affecting the tissues around an </a:t>
            </a:r>
            <a:r>
              <a:rPr lang="en-IN" sz="2800" b="1" dirty="0" err="1"/>
              <a:t>osseointegrated</a:t>
            </a:r>
            <a:r>
              <a:rPr lang="en-IN" sz="2800" b="1" dirty="0"/>
              <a:t> implant in function, resulting in loss of supporting bone. </a:t>
            </a:r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284984"/>
            <a:ext cx="4290189" cy="284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sz="3600" b="1" dirty="0">
                <a:solidFill>
                  <a:srgbClr val="0070C0"/>
                </a:solidFill>
              </a:rPr>
              <a:t>Classification of </a:t>
            </a:r>
            <a:r>
              <a:rPr lang="en-IN" sz="3600" b="1" dirty="0" err="1">
                <a:solidFill>
                  <a:srgbClr val="0070C0"/>
                </a:solidFill>
              </a:rPr>
              <a:t>peri-implantitis</a:t>
            </a:r>
            <a:r>
              <a:rPr lang="en-IN" sz="3600" b="1" dirty="0">
                <a:solidFill>
                  <a:srgbClr val="0070C0"/>
                </a:solidFill>
              </a:rPr>
              <a:t>.......</a:t>
            </a:r>
            <a:r>
              <a:rPr lang="en-IN" sz="3600" b="1" dirty="0">
                <a:solidFill>
                  <a:srgbClr val="7030A0"/>
                </a:solidFill>
              </a:rPr>
              <a:t>Forum SJ and Rosen PS 2012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3224" y="1556792"/>
          <a:ext cx="7931224" cy="46078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22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5947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rgbClr val="C00000"/>
                          </a:solidFill>
                        </a:rPr>
                        <a:t>Early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rgbClr val="C00000"/>
                          </a:solidFill>
                        </a:rPr>
                        <a:t>PD ≥ 4 mm (bleeding and/or suppuration on probing) Bone loss &lt; 25% of the implant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5947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rgbClr val="C00000"/>
                          </a:solidFill>
                        </a:rPr>
                        <a:t>Moderate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rgbClr val="C00000"/>
                          </a:solidFill>
                        </a:rPr>
                        <a:t>PD ≥ 6 mm (bleeding and/or suppuration on probing) Bone loss 25% to 50% of the implant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5947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rgbClr val="C00000"/>
                          </a:solidFill>
                        </a:rPr>
                        <a:t>Advanced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rgbClr val="C00000"/>
                          </a:solidFill>
                        </a:rPr>
                        <a:t>PD ≥ 8 mm (bleeding and/or suppuration on probing) Bone loss &gt; 50% of the implant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Autofit/>
          </a:bodyPr>
          <a:lstStyle/>
          <a:p>
            <a:pPr algn="l"/>
            <a:br>
              <a:rPr lang="en-IN" sz="2800" b="1" dirty="0">
                <a:solidFill>
                  <a:srgbClr val="C00000"/>
                </a:solidFill>
              </a:rPr>
            </a:br>
            <a:r>
              <a:rPr lang="en-IN" sz="2800" b="1" dirty="0">
                <a:solidFill>
                  <a:srgbClr val="339933"/>
                </a:solidFill>
              </a:rPr>
              <a:t>EARLY: </a:t>
            </a:r>
            <a:r>
              <a:rPr lang="en-IN" sz="2800" b="1" dirty="0">
                <a:solidFill>
                  <a:srgbClr val="C00000"/>
                </a:solidFill>
              </a:rPr>
              <a:t>PD ≥ 4 mm (bleeding and/or suppuration on probing) Bone loss &lt; 25% of the implant length</a:t>
            </a:r>
            <a:br>
              <a:rPr lang="en-IN" sz="2800" b="1" dirty="0">
                <a:solidFill>
                  <a:srgbClr val="C00000"/>
                </a:solidFill>
              </a:rPr>
            </a:br>
            <a:endParaRPr lang="en-IN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4384501" cy="2818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5896" y="1628800"/>
            <a:ext cx="268441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4821</TotalTime>
  <Words>1266</Words>
  <Application>Microsoft Office PowerPoint</Application>
  <PresentationFormat>On-screen Show (4:3)</PresentationFormat>
  <Paragraphs>152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Forte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INTRODUCTION </vt:lpstr>
      <vt:lpstr>PowerPoint Presentation</vt:lpstr>
      <vt:lpstr>PowerPoint Presentation</vt:lpstr>
      <vt:lpstr>PowerPoint Presentation</vt:lpstr>
      <vt:lpstr>Classification of peri-implantitis.......Forum SJ and Rosen PS 2012</vt:lpstr>
      <vt:lpstr> EARLY: PD ≥ 4 mm (bleeding and/or suppuration on probing) Bone loss &lt; 25% of the implant length </vt:lpstr>
      <vt:lpstr> MODERATE: PD ≥ 6 mm (bleeding and/or suppuration on probing) Bone loss 25% to 50% of the implant length </vt:lpstr>
      <vt:lpstr> ADVANCED: PD ≥ 8 mm (bleeding and/or suppuration on probing) Bone loss &gt; 50% of the implant length </vt:lpstr>
      <vt:lpstr>Normal periodontium/peri-implant mucosa</vt:lpstr>
      <vt:lpstr>PowerPoint Presentation</vt:lpstr>
      <vt:lpstr>PowerPoint Presentation</vt:lpstr>
      <vt:lpstr>PowerPoint Presentation</vt:lpstr>
      <vt:lpstr>MICROBIOLOGIC FINDINGS</vt:lpstr>
      <vt:lpstr>MICROBIOLOGIC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FACTORS</vt:lpstr>
      <vt:lpstr>RISK FACTORS</vt:lpstr>
      <vt:lpstr>DIAGNOSIS</vt:lpstr>
      <vt:lpstr>TREATMENT </vt:lpstr>
      <vt:lpstr>PowerPoint Presentation</vt:lpstr>
      <vt:lpstr>PowerPoint Presentation</vt:lpstr>
      <vt:lpstr>Surgical therapy</vt:lpstr>
      <vt:lpstr>PowerPoint Presentation</vt:lpstr>
      <vt:lpstr>PowerPoint Presentation</vt:lpstr>
      <vt:lpstr>Surgical therapy</vt:lpstr>
      <vt:lpstr>SUMMARY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René Thierbach, Dr Med Dent/ Thomas Eger,   Dr Med Dent. Quintessence Int 2013;44:137–148</dc:title>
  <dc:creator>DELL</dc:creator>
  <cp:lastModifiedBy>saswati mohanty</cp:lastModifiedBy>
  <cp:revision>200</cp:revision>
  <dcterms:created xsi:type="dcterms:W3CDTF">2015-06-06T04:56:52Z</dcterms:created>
  <dcterms:modified xsi:type="dcterms:W3CDTF">2022-07-08T08:25:09Z</dcterms:modified>
</cp:coreProperties>
</file>